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8" r:id="rId2"/>
    <p:sldId id="284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6"/>
    <p:restoredTop sz="96291"/>
  </p:normalViewPr>
  <p:slideViewPr>
    <p:cSldViewPr snapToGrid="0" snapToObjects="1">
      <p:cViewPr varScale="1">
        <p:scale>
          <a:sx n="69" d="100"/>
          <a:sy n="69" d="100"/>
        </p:scale>
        <p:origin x="75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10045-12E8-7B42-9D1E-FB3DB9D832A2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F9013-4188-5545-918E-BAAF216B7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4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getbootstrap.com.vn</a:t>
            </a:r>
            <a:r>
              <a:rPr lang="en-US" dirty="0"/>
              <a:t>/components/#wells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C64E-068A-184F-973B-392609F2DC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9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responsive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nhìn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thoại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nhìn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thẻ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= "navigation"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-header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&lt;div&gt;.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&lt;a&gt;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-brand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-nav.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C64E-068A-184F-973B-392609F2DC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72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responsive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thường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website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đầu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hoạt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nhìn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thoại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rộng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nhìn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tăng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mặc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bước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-default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thẻ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= "navigation"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trợ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-header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&lt;div&gt;.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&lt;a&gt;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-brand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văn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kích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thước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hơn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liên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thêm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navbar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-nav.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C64E-068A-184F-973B-392609F2DC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3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C64E-068A-184F-973B-392609F2DC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7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C64E-068A-184F-973B-392609F2DC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33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C64E-068A-184F-973B-392609F2DC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09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C64E-068A-184F-973B-392609F2DC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0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5C64E-068A-184F-973B-392609F2DC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6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061357"/>
            <a:ext cx="2628900" cy="51156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61357"/>
            <a:ext cx="7734300" cy="51156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98071"/>
            <a:ext cx="10515600" cy="7926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20022"/>
            <a:ext cx="10515600" cy="505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42EC3DCC-113F-FD40-99B0-7041B8F90FF7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 charset="0"/>
                <a:ea typeface="Myriad Pro" charset="0"/>
                <a:cs typeface="Myriad Pro" charset="0"/>
              </a:defRPr>
            </a:lvl1pPr>
          </a:lstStyle>
          <a:p>
            <a:fld id="{F0B7EC46-C132-634B-86DB-11FA42100AA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38202" y="893620"/>
            <a:ext cx="10386389" cy="0"/>
          </a:xfrm>
          <a:prstGeom prst="line">
            <a:avLst/>
          </a:prstGeom>
          <a:ln w="25400">
            <a:solidFill>
              <a:srgbClr val="272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15645" y="139074"/>
            <a:ext cx="657087" cy="65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3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Myriad Pro Semibold" charset="0"/>
          <a:ea typeface="Myriad Pro Semibold" charset="0"/>
          <a:cs typeface="Myriad Pro Semibol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yriad Pro" charset="0"/>
          <a:ea typeface="Myriad Pro" charset="0"/>
          <a:cs typeface="Myriad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3.3/getting-started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60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Bài</a:t>
            </a:r>
            <a:r>
              <a:rPr lang="en-US" sz="60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 </a:t>
            </a:r>
            <a:r>
              <a:rPr lang="en-US" sz="6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16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vi-VN" sz="60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Bootstrap</a:t>
            </a:r>
            <a:endParaRPr lang="en-US" sz="60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 Semibold"/>
              <a:ea typeface="Myriad Pro Semibold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1523880" y="3602160"/>
            <a:ext cx="9141120" cy="165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vi-VN" sz="2400" dirty="0"/>
              <a:t>Module: BOOTCAMP FRONT-END DEVELOPMENT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76434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107927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Các class cơ bản của grid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78" y="1134580"/>
            <a:ext cx="10894375" cy="4811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Hệ thống grid của Bootstrap có 4 class</a:t>
            </a: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GB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x</a:t>
            </a: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s – điện thoại</a:t>
            </a: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s</a:t>
            </a: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m – máy tính bảng</a:t>
            </a: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m</a:t>
            </a: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d – máy tính để bàn</a:t>
            </a: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l</a:t>
            </a: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g - máy tính để bàn lớn hơn</a:t>
            </a:r>
            <a:endParaRPr lang="en-US" sz="2800" dirty="0"/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vi-VN" sz="2600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965234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79" y="135636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Cấu trúc cơ bản của grid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79" y="1300834"/>
            <a:ext cx="10894375" cy="4811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Đầu tiên tạo ra một hàng &lt;div class=“row”&gt;. Sau đó thêm số cột mong muốn: các thẻ với class .col-*-*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707" y="2388768"/>
            <a:ext cx="3839988" cy="263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014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204909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Ví dụ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80" y="1354112"/>
            <a:ext cx="10894375" cy="4811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Tạo 3 cột có chiều rộng bằng nhau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6" y="1885692"/>
            <a:ext cx="10103729" cy="27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963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79" y="325662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Ví dụ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78" y="1137102"/>
            <a:ext cx="10894375" cy="4811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Tạo 2 cột không bằng nhau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6" y="1794908"/>
            <a:ext cx="10677379" cy="27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60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163346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Tạo bố cục responsive với Bootstrap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37" y="1217067"/>
            <a:ext cx="8975188" cy="437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218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17316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Bootstrap Form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02" y="1117258"/>
            <a:ext cx="9336677" cy="45654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90" y="1496609"/>
            <a:ext cx="1917700" cy="241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87" y="2454420"/>
            <a:ext cx="3848100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80" y="5842404"/>
            <a:ext cx="4267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447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05422" y="203323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Form đứng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85" y="1534783"/>
            <a:ext cx="9283795" cy="51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70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05423" y="203323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Form ngang (.form-horizontal)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4" y="1420483"/>
            <a:ext cx="8882353" cy="543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28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05423" y="203323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Form trên một hàng (.form-inline)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1420483"/>
            <a:ext cx="9176657" cy="49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167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199485" y="3027290"/>
            <a:ext cx="9849515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vi-VN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Các</a:t>
            </a: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 </a:t>
            </a:r>
            <a:r>
              <a:rPr lang="en-GB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thành</a:t>
            </a:r>
            <a:r>
              <a:rPr lang="en-GB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 </a:t>
            </a:r>
            <a:r>
              <a:rPr lang="en-GB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phần</a:t>
            </a:r>
            <a:r>
              <a:rPr lang="en-GB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 </a:t>
            </a:r>
            <a:r>
              <a:rPr lang="en-GB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của</a:t>
            </a: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 form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838080" y="1978200"/>
            <a:ext cx="11049120" cy="419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en-US" sz="2600" b="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55196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234324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Mục tiêu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80" y="1274815"/>
            <a:ext cx="10512720" cy="419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3600" dirty="0" err="1" smtClean="0"/>
              <a:t>Sử</a:t>
            </a:r>
            <a:r>
              <a:rPr lang="en-US" sz="3600" dirty="0" smtClean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được</a:t>
            </a:r>
            <a:r>
              <a:rPr lang="en-US" sz="3600" dirty="0"/>
              <a:t> Bootstrap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tạo</a:t>
            </a:r>
            <a:r>
              <a:rPr lang="en-US" sz="3600" dirty="0"/>
              <a:t> </a:t>
            </a:r>
            <a:r>
              <a:rPr lang="en-US" sz="3600" dirty="0" smtClean="0"/>
              <a:t>layout</a:t>
            </a:r>
          </a:p>
          <a:p>
            <a:pPr marL="228600" indent="-22572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3600" dirty="0" err="1" smtClean="0"/>
              <a:t>Tạo</a:t>
            </a:r>
            <a:r>
              <a:rPr lang="en-US" sz="3600" dirty="0" smtClean="0"/>
              <a:t> </a:t>
            </a:r>
            <a:r>
              <a:rPr lang="en-US" sz="3600" dirty="0" err="1"/>
              <a:t>được</a:t>
            </a:r>
            <a:r>
              <a:rPr lang="en-US" sz="3600" dirty="0"/>
              <a:t> Responsive </a:t>
            </a:r>
            <a:r>
              <a:rPr lang="en-US" sz="3600" dirty="0" smtClean="0"/>
              <a:t>Layout</a:t>
            </a:r>
          </a:p>
          <a:p>
            <a:pPr marL="228600" indent="-22572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3600" dirty="0" err="1" smtClean="0"/>
              <a:t>Sử</a:t>
            </a:r>
            <a:r>
              <a:rPr lang="en-US" sz="3600" dirty="0" smtClean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được</a:t>
            </a:r>
            <a:r>
              <a:rPr lang="en-US" sz="3600" dirty="0"/>
              <a:t> Bootstrap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tuỳ</a:t>
            </a:r>
            <a:r>
              <a:rPr lang="en-US" sz="3600" dirty="0"/>
              <a:t> </a:t>
            </a:r>
            <a:r>
              <a:rPr lang="en-US" sz="3600" dirty="0" err="1"/>
              <a:t>chỉnh</a:t>
            </a:r>
            <a:r>
              <a:rPr lang="en-US" sz="3600" dirty="0"/>
              <a:t> </a:t>
            </a:r>
            <a:r>
              <a:rPr lang="en-US" sz="3600" dirty="0" smtClean="0"/>
              <a:t>form</a:t>
            </a:r>
          </a:p>
          <a:p>
            <a:pPr marL="228600" indent="-22572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3600" dirty="0" err="1" smtClean="0"/>
              <a:t>Sử</a:t>
            </a:r>
            <a:r>
              <a:rPr lang="en-US" sz="3600" dirty="0" smtClean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được</a:t>
            </a:r>
            <a:r>
              <a:rPr lang="en-US" sz="3600" dirty="0"/>
              <a:t> Bootstrap </a:t>
            </a:r>
            <a:r>
              <a:rPr lang="en-US" sz="3600" dirty="0" err="1"/>
              <a:t>để</a:t>
            </a:r>
            <a:r>
              <a:rPr lang="en-US" sz="3600" dirty="0"/>
              <a:t> </a:t>
            </a:r>
            <a:r>
              <a:rPr lang="en-US" sz="3600" dirty="0" err="1"/>
              <a:t>tạo</a:t>
            </a:r>
            <a:r>
              <a:rPr lang="en-US" sz="3600" dirty="0"/>
              <a:t> </a:t>
            </a:r>
            <a:r>
              <a:rPr lang="en-US" sz="3600" dirty="0" smtClean="0"/>
              <a:t>menu</a:t>
            </a:r>
          </a:p>
          <a:p>
            <a:pPr marL="228600" indent="-22572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3600" dirty="0" err="1" smtClean="0"/>
              <a:t>Sử</a:t>
            </a:r>
            <a:r>
              <a:rPr lang="en-US" sz="3600" dirty="0" smtClean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được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thành</a:t>
            </a:r>
            <a:r>
              <a:rPr lang="en-US" sz="3600" dirty="0"/>
              <a:t> </a:t>
            </a:r>
            <a:r>
              <a:rPr lang="en-US" sz="3600" dirty="0" err="1"/>
              <a:t>phần</a:t>
            </a:r>
            <a:r>
              <a:rPr lang="en-US" sz="3600" dirty="0"/>
              <a:t> </a:t>
            </a:r>
            <a:r>
              <a:rPr lang="en-US" sz="3600" dirty="0" err="1"/>
              <a:t>thông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của</a:t>
            </a:r>
            <a:r>
              <a:rPr lang="en-US" sz="3600" dirty="0"/>
              <a:t> Bootstrap </a:t>
            </a:r>
            <a:endParaRPr lang="en-US" sz="3600" noProof="1"/>
          </a:p>
          <a:p>
            <a:pPr marL="228600" indent="-22572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vi-VN" sz="3600" b="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9876551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17316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Nhóm điều kiển (.input-group)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09" y="3092551"/>
            <a:ext cx="6414661" cy="30045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55916" y="2059575"/>
            <a:ext cx="777784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noProof="1">
                <a:latin typeface="Myriad Pro Semibold" charset="0"/>
                <a:ea typeface="Myriad Pro Semibold" charset="0"/>
                <a:cs typeface="Myriad Pro Semibold" charset="0"/>
              </a:rPr>
              <a:t>.</a:t>
            </a:r>
            <a:r>
              <a:rPr lang="en-US" sz="22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input-group</a:t>
            </a:r>
            <a:r>
              <a:rPr lang="en-US" sz="2200" noProof="1">
                <a:latin typeface="Myriad Pro Semibold" charset="0"/>
                <a:ea typeface="Myriad Pro Semibold" charset="0"/>
                <a:cs typeface="Myriad Pro Semibold" charset="0"/>
              </a:rPr>
              <a:t>: tạo nhóm điều khiển </a:t>
            </a:r>
          </a:p>
          <a:p>
            <a:r>
              <a:rPr lang="en-US" sz="2200" noProof="1">
                <a:latin typeface="Myriad Pro Semibold" charset="0"/>
                <a:ea typeface="Myriad Pro Semibold" charset="0"/>
                <a:cs typeface="Myriad Pro Semibold" charset="0"/>
              </a:rPr>
              <a:t>.</a:t>
            </a:r>
            <a:r>
              <a:rPr lang="en-US" sz="22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input-group-addon</a:t>
            </a:r>
            <a:r>
              <a:rPr lang="en-US" sz="2200" noProof="1">
                <a:latin typeface="Myriad Pro Semibold" charset="0"/>
                <a:ea typeface="Myriad Pro Semibold" charset="0"/>
                <a:cs typeface="Myriad Pro Semibold" charset="0"/>
              </a:rPr>
              <a:t>: đính kèm thêm vào .form- control </a:t>
            </a:r>
            <a:endParaRPr lang="en-US" sz="2200" noProof="1">
              <a:effectLst/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3507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138545"/>
            <a:ext cx="10512720" cy="6888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Kèm biểu tượng vào .form-control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5915" y="1772058"/>
            <a:ext cx="1099457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200" noProof="1">
                <a:latin typeface="Myriad Pro Semibold" charset="0"/>
                <a:ea typeface="Myriad Pro Semibold" charset="0"/>
                <a:cs typeface="Myriad Pro Semibold" charset="0"/>
              </a:rPr>
              <a:t>Thêm biểu tượng vào ngay sau </a:t>
            </a:r>
            <a:r>
              <a:rPr lang="vi-VN" sz="22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.form-control </a:t>
            </a:r>
            <a:r>
              <a:rPr lang="vi-VN" sz="2200" noProof="1">
                <a:latin typeface="Myriad Pro Semibold" charset="0"/>
                <a:ea typeface="Myriad Pro Semibold" charset="0"/>
                <a:cs typeface="Myriad Pro Semibold" charset="0"/>
              </a:rPr>
              <a:t>và áp dụng thêm </a:t>
            </a:r>
            <a:r>
              <a:rPr lang="vi-VN" sz="22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.form-control-feedback </a:t>
            </a:r>
          </a:p>
          <a:p>
            <a:r>
              <a:rPr lang="vi-VN" sz="2200" noProof="1">
                <a:latin typeface="Myriad Pro Semibold" charset="0"/>
                <a:ea typeface="Myriad Pro Semibold" charset="0"/>
                <a:cs typeface="Myriad Pro Semibold" charset="0"/>
              </a:rPr>
              <a:t>Ở phần </a:t>
            </a:r>
            <a:r>
              <a:rPr lang="vi-VN" sz="22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.form-group </a:t>
            </a:r>
            <a:r>
              <a:rPr lang="vi-VN" sz="2200" noProof="1">
                <a:latin typeface="Myriad Pro Semibold" charset="0"/>
                <a:ea typeface="Myriad Pro Semibold" charset="0"/>
                <a:cs typeface="Myriad Pro Semibold" charset="0"/>
              </a:rPr>
              <a:t>áp dụng thêm </a:t>
            </a:r>
            <a:r>
              <a:rPr lang="vi-VN" sz="22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.has-feedback</a:t>
            </a:r>
            <a:r>
              <a:rPr lang="vi-VN" sz="2400" noProof="1">
                <a:solidFill>
                  <a:srgbClr val="FF0000"/>
                </a:solidFill>
              </a:rPr>
              <a:t> </a:t>
            </a:r>
          </a:p>
          <a:p>
            <a:r>
              <a:rPr lang="vi-VN" sz="2200" noProof="1">
                <a:latin typeface="Myriad Pro Semibold" charset="0"/>
                <a:ea typeface="Myriad Pro Semibold" charset="0"/>
                <a:cs typeface="Myriad Pro Semibold" charset="0"/>
              </a:rPr>
              <a:t> </a:t>
            </a:r>
            <a:endParaRPr lang="vi-VN" sz="2200" noProof="1">
              <a:effectLst/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29" y="2621280"/>
            <a:ext cx="9953171" cy="38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540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24751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Trạng thái .form-control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28007" y="1608772"/>
            <a:ext cx="10994571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.has-error</a:t>
            </a:r>
            <a:r>
              <a:rPr lang="vi-VN" sz="2400" noProof="1">
                <a:latin typeface="Myriad Pro Semibold" charset="0"/>
                <a:ea typeface="Myriad Pro Semibold" charset="0"/>
                <a:cs typeface="Myriad Pro Semibold" charset="0"/>
              </a:rPr>
              <a:t>: màu trạng thái lỗi</a:t>
            </a:r>
            <a:br>
              <a:rPr lang="vi-VN" sz="2400" noProof="1">
                <a:latin typeface="Myriad Pro Semibold" charset="0"/>
                <a:ea typeface="Myriad Pro Semibold" charset="0"/>
                <a:cs typeface="Myriad Pro Semibold" charset="0"/>
              </a:rPr>
            </a:br>
            <a:r>
              <a:rPr lang="vi-VN" sz="24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.has-success</a:t>
            </a:r>
            <a:r>
              <a:rPr lang="vi-VN" sz="2400" noProof="1">
                <a:latin typeface="Myriad Pro Semibold" charset="0"/>
                <a:ea typeface="Myriad Pro Semibold" charset="0"/>
                <a:cs typeface="Myriad Pro Semibold" charset="0"/>
              </a:rPr>
              <a:t>: màu trạng thái thành công </a:t>
            </a:r>
          </a:p>
          <a:p>
            <a:r>
              <a:rPr lang="vi-VN" sz="24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.has-warning</a:t>
            </a:r>
            <a:r>
              <a:rPr lang="vi-VN" sz="2400" noProof="1">
                <a:latin typeface="Myriad Pro Semibold" charset="0"/>
                <a:ea typeface="Myriad Pro Semibold" charset="0"/>
                <a:cs typeface="Myriad Pro Semibold" charset="0"/>
              </a:rPr>
              <a:t>: màu trạng thái cảnh báo </a:t>
            </a:r>
            <a:r>
              <a:rPr lang="vi-VN" sz="2400" noProof="1">
                <a:solidFill>
                  <a:srgbClr val="FF0000"/>
                </a:solidFill>
                <a:latin typeface="Myriad Pro Semibold" charset="0"/>
                <a:ea typeface="Myriad Pro Semibold" charset="0"/>
                <a:cs typeface="Myriad Pro Semibold" charset="0"/>
              </a:rPr>
              <a:t> </a:t>
            </a:r>
          </a:p>
          <a:p>
            <a:r>
              <a:rPr lang="vi-VN" sz="2200" noProof="1">
                <a:latin typeface="Myriad Pro Semibold" charset="0"/>
                <a:ea typeface="Myriad Pro Semibold" charset="0"/>
                <a:cs typeface="Myriad Pro Semibold" charset="0"/>
              </a:rPr>
              <a:t> </a:t>
            </a:r>
            <a:endParaRPr lang="vi-VN" sz="2200" noProof="1">
              <a:effectLst/>
              <a:latin typeface="Myriad Pro Semibold" charset="0"/>
              <a:ea typeface="Myriad Pro Semibold" charset="0"/>
              <a:cs typeface="Myriad Pro Semi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60" y="2849880"/>
            <a:ext cx="9421586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346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208013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Button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3" y="1187579"/>
            <a:ext cx="8785496" cy="509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2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24751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Dropdown Button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71" y="1464670"/>
            <a:ext cx="9454243" cy="521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660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277285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Button Group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6" y="1464670"/>
            <a:ext cx="10038443" cy="50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867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65323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Nhóm button đứng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57" y="1616528"/>
            <a:ext cx="8882743" cy="493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668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65323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 charset="0"/>
                <a:ea typeface="Myriad Pro Semibold" charset="0"/>
                <a:cs typeface="Myriad Pro Semibold" charset="0"/>
              </a:rPr>
              <a:t>Nhóm</a:t>
            </a: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 button ngang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43" y="1464670"/>
            <a:ext cx="9975136" cy="508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76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221867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4400" b="1" noProof="1">
                <a:latin typeface="Myriad Pro Semibold" charset="0"/>
                <a:ea typeface="Myriad Pro Semibold" charset="0"/>
                <a:cs typeface="Myriad Pro Semibold" charset="0"/>
              </a:rPr>
              <a:t>Glyphicons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00" y="2237015"/>
            <a:ext cx="4038600" cy="297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9" y="4036319"/>
            <a:ext cx="5988703" cy="11724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40" y="3053443"/>
            <a:ext cx="5988702" cy="587828"/>
          </a:xfrm>
          <a:prstGeom prst="rect">
            <a:avLst/>
          </a:prstGeom>
        </p:spPr>
      </p:pic>
      <p:sp>
        <p:nvSpPr>
          <p:cNvPr id="8" name="TextShape 3"/>
          <p:cNvSpPr txBox="1"/>
          <p:nvPr/>
        </p:nvSpPr>
        <p:spPr>
          <a:xfrm>
            <a:off x="838080" y="1697647"/>
            <a:ext cx="10607040" cy="94947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noProof="1"/>
              <a:t>Glyphicons là các biểu tượng phông chữ mà bạn có thể sử dụng trong các dự án web của bạn.</a:t>
            </a:r>
            <a:endParaRPr lang="en-US" sz="2800" b="0" strike="noStrike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81683" y="639126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i="1" dirty="0"/>
              <a:t>https://</a:t>
            </a:r>
            <a:r>
              <a:rPr lang="en-US" sz="1000" i="1" dirty="0" err="1"/>
              <a:t>www.tutorialspoint.com</a:t>
            </a:r>
            <a:r>
              <a:rPr lang="en-US" sz="1000" i="1" dirty="0"/>
              <a:t>/bootstrap/</a:t>
            </a:r>
            <a:r>
              <a:rPr lang="en-US" sz="1000" i="1" dirty="0" err="1"/>
              <a:t>bootstrap_glyph_icons.htm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74805110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24751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Navbar - Thanh điều hướng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838080" y="1665514"/>
            <a:ext cx="10512720" cy="45084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Font typeface="Arial"/>
              <a:buChar char="•"/>
            </a:pPr>
            <a:r>
              <a:rPr lang="vi-V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Navbar là thành phần thường được dùng trong phần header.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buClr>
                <a:srgbClr val="000000"/>
              </a:buClr>
              <a:buFont typeface="Arial"/>
              <a:buChar char="•"/>
            </a:pPr>
            <a:r>
              <a:rPr lang="vi-VN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Khi sử dụng cho điện thoại di dộng navbar được thu gọn lại và mở rộng khi khung nhìn tăng lên.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18976" y="3494313"/>
            <a:ext cx="10150928" cy="2350772"/>
            <a:chOff x="555171" y="3053442"/>
            <a:chExt cx="10150928" cy="23507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9598" y="3053442"/>
              <a:ext cx="8506501" cy="80735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9495" y="4196442"/>
              <a:ext cx="7069631" cy="1207772"/>
            </a:xfrm>
            <a:prstGeom prst="rect">
              <a:avLst/>
            </a:prstGeom>
          </p:spPr>
        </p:pic>
        <p:sp>
          <p:nvSpPr>
            <p:cNvPr id="6" name="Down Arrow 5"/>
            <p:cNvSpPr/>
            <p:nvPr/>
          </p:nvSpPr>
          <p:spPr>
            <a:xfrm>
              <a:off x="6094440" y="3860799"/>
              <a:ext cx="632931" cy="335643"/>
            </a:xfrm>
            <a:prstGeom prst="down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55171" y="3053442"/>
              <a:ext cx="1644427" cy="65314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Thu gọn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5171" y="4613721"/>
              <a:ext cx="1644427" cy="65314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Mở rộng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44432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731382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Bootstrap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80" y="1730325"/>
            <a:ext cx="10512720" cy="4811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b="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Bootstrap là một front-end framework miễn phí để phát triển web nhanh hơn và dễ dàng hơn.</a:t>
            </a: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b="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Bootstrap gồm các mẫu thiết kế dựa trên HTML và CSS </a:t>
            </a: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b="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Bootstrap cung cấp khả năng tạo các thiết kế responsive</a:t>
            </a:r>
            <a:endParaRPr lang="en-US" sz="2200" dirty="0"/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en-US" sz="2800" dirty="0"/>
          </a:p>
          <a:p>
            <a:pPr marL="917280" lvl="1" indent="-4572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Courier New" charset="0"/>
              <a:buChar char="o"/>
            </a:pPr>
            <a:endParaRPr lang="vi-VN" sz="2400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931737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71339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Tạo Navbar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838080" y="1665514"/>
            <a:ext cx="10512720" cy="45084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Thêm các class </a:t>
            </a:r>
            <a:r>
              <a:rPr lang="en-US" sz="2800" spc="-1" noProof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.navbar</a:t>
            </a:r>
            <a:r>
              <a:rPr lang="en-US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, </a:t>
            </a:r>
            <a:r>
              <a:rPr lang="en-US" sz="2800" spc="-1" noProof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.navbar-default</a:t>
            </a:r>
            <a:r>
              <a:rPr lang="en-US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 cho thẻ &lt;nav&gt;</a:t>
            </a:r>
          </a:p>
          <a:p>
            <a:pPr marL="228600" indent="-225720" algn="just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Thêm role = "navigation" vào phần tử ở trên, trợ giúp tiếp cận.</a:t>
            </a:r>
          </a:p>
          <a:p>
            <a:pPr marL="228600" indent="-225720" algn="just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Thêm class </a:t>
            </a:r>
            <a:r>
              <a:rPr lang="en-US" sz="2800" spc="-1" noProof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.navbar-header</a:t>
            </a:r>
            <a:r>
              <a:rPr lang="en-US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  vào phần từ &lt;div&gt;. Gồm phần từ &lt;a&gt; với class  </a:t>
            </a:r>
            <a:r>
              <a:rPr lang="en-US" sz="2800" spc="-1" noProof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.navbar-brand</a:t>
            </a:r>
            <a:r>
              <a:rPr lang="en-US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. Điều này sẽ cho văn bản một kích thước lớn hơn một chút</a:t>
            </a:r>
          </a:p>
          <a:p>
            <a:pPr marL="228600" indent="-225720" algn="just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en-US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Để thêm liên kết vào thanh điều hướng, chỉ cần thêm một danh sách không có thứ tự với các class của </a:t>
            </a:r>
            <a:r>
              <a:rPr lang="en-US" sz="2800" spc="-1" noProof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.nav</a:t>
            </a:r>
            <a:r>
              <a:rPr lang="en-US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, </a:t>
            </a:r>
            <a:r>
              <a:rPr lang="en-US" sz="2800" spc="-1" noProof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.navbar-nav</a:t>
            </a:r>
            <a:r>
              <a:rPr lang="en-US" sz="2800" b="1" noProof="1"/>
              <a:t>.</a:t>
            </a:r>
            <a:endParaRPr lang="en-US" sz="2800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5066" y="5579320"/>
            <a:ext cx="4769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agilearn.vn</a:t>
            </a:r>
            <a:r>
              <a:rPr lang="en-US" dirty="0"/>
              <a:t>/mod/page/</a:t>
            </a:r>
            <a:r>
              <a:rPr lang="en-US" dirty="0" err="1"/>
              <a:t>view.php?id</a:t>
            </a:r>
            <a:r>
              <a:rPr lang="en-US" dirty="0"/>
              <a:t>=379</a:t>
            </a:r>
          </a:p>
        </p:txBody>
      </p:sp>
    </p:spTree>
    <p:extLst>
      <p:ext uri="{BB962C8B-B14F-4D97-AF65-F5344CB8AC3E}">
        <p14:creationId xmlns:p14="http://schemas.microsoft.com/office/powerpoint/2010/main" val="14829995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24751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Panel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CustomShape 2"/>
          <p:cNvSpPr/>
          <p:nvPr/>
        </p:nvSpPr>
        <p:spPr>
          <a:xfrm>
            <a:off x="838080" y="1665514"/>
            <a:ext cx="10512720" cy="45084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Sử dụng panels khi muốn đặt nội dung vào trong một khối</a:t>
            </a:r>
          </a:p>
          <a:p>
            <a:pPr marL="228600" indent="-225720" algn="just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8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Thêm class .panel vào thẻ &lt;div&gt; và class .panel-default</a:t>
            </a:r>
            <a:endParaRPr lang="en-US" sz="2800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3082471"/>
            <a:ext cx="8686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87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24751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Panel có Tiêu đề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464670"/>
            <a:ext cx="8610600" cy="53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358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24751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Panel có Footer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40" y="2220686"/>
            <a:ext cx="86868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119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1682" y="99048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Panel và bảng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379220"/>
            <a:ext cx="8594684" cy="50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876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140611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Panel và nhóm danh sách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18" y="1371601"/>
            <a:ext cx="6939643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37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196672"/>
            <a:ext cx="10512720" cy="4925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Các thành phần của bootstrap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0" y="1336431"/>
            <a:ext cx="2819400" cy="54019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30" y="2797616"/>
            <a:ext cx="3606800" cy="1295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219" y="1532208"/>
            <a:ext cx="3911600" cy="195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80" y="1505927"/>
            <a:ext cx="252730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5708946"/>
            <a:ext cx="3175000" cy="67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54" y="4769047"/>
            <a:ext cx="2159000" cy="63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00" y="4407097"/>
            <a:ext cx="3708400" cy="723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907278" y="6441447"/>
            <a:ext cx="27767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/>
              <a:t>http://</a:t>
            </a:r>
            <a:r>
              <a:rPr lang="en-US" sz="1000" i="1" dirty="0" err="1"/>
              <a:t>getbootstrap.com.vn</a:t>
            </a:r>
            <a:r>
              <a:rPr lang="en-US" sz="1000" i="1" dirty="0"/>
              <a:t>/components/#wells</a:t>
            </a:r>
          </a:p>
        </p:txBody>
      </p:sp>
    </p:spTree>
    <p:extLst>
      <p:ext uri="{BB962C8B-B14F-4D97-AF65-F5344CB8AC3E}">
        <p14:creationId xmlns:p14="http://schemas.microsoft.com/office/powerpoint/2010/main" val="5934410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71825" y="235527"/>
            <a:ext cx="10512720" cy="4710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Bootstrap lấy ở đâu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78" y="1203852"/>
            <a:ext cx="10894375" cy="4811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b="0" strike="noStrike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Tải về bằng cách làm theo hướng dẫn tại đây:</a:t>
            </a:r>
          </a:p>
          <a:p>
            <a:pPr marL="288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  <a:hlinkClick r:id="rId2"/>
              </a:rPr>
              <a:t>		https://getbootstrap.com/docs/3.3/getting-started/</a:t>
            </a:r>
            <a:endParaRPr lang="vi-VN" sz="2600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Sử dụng CND của bootstrap</a:t>
            </a:r>
          </a:p>
          <a:p>
            <a:pPr lvl="1"/>
            <a:r>
              <a:rPr lang="vi-VN" sz="1900" noProof="1"/>
              <a:t>&lt;!-- Latest compiled and minified CSS --&gt;</a:t>
            </a:r>
            <a:br>
              <a:rPr lang="vi-VN" sz="1900" noProof="1"/>
            </a:br>
            <a:r>
              <a:rPr lang="vi-VN" sz="1900" noProof="1"/>
              <a:t>&lt;link rel="stylesheet"href="http://maxcdn.bootstrapcdn.com/bootstrap/3.3.5/css/bootstrap.min.css"&gt; </a:t>
            </a:r>
          </a:p>
          <a:p>
            <a:pPr lvl="1"/>
            <a:r>
              <a:rPr lang="vi-VN" sz="1900" noProof="1"/>
              <a:t>&lt;!-- jQuery library --&gt;</a:t>
            </a:r>
            <a:br>
              <a:rPr lang="vi-VN" sz="1900" noProof="1"/>
            </a:br>
            <a:r>
              <a:rPr lang="vi-VN" sz="1900" noProof="1"/>
              <a:t>&lt;script src="https://ajax.googleapis.com/ajax/libs/jquery/1.11.3/jquery.min.js"&gt;&lt;/script&gt; </a:t>
            </a:r>
          </a:p>
          <a:p>
            <a:pPr lvl="1"/>
            <a:r>
              <a:rPr lang="vi-VN" sz="1900" noProof="1"/>
              <a:t>&lt;!-- Latest compiled JavaScript --&gt;</a:t>
            </a:r>
            <a:br>
              <a:rPr lang="vi-VN" sz="1900" noProof="1"/>
            </a:br>
            <a:r>
              <a:rPr lang="vi-VN" sz="1900" noProof="1"/>
              <a:t>&lt;script src="http://maxcdn.bootstrapcdn.com/bootstrap/3.3.5/js/bootstrap.min.js"&gt;&lt;/script&gt; </a:t>
            </a:r>
          </a:p>
          <a:p>
            <a:pPr marL="288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endParaRPr lang="vi-VN" sz="2000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vi-VN" sz="2800" noProof="1"/>
          </a:p>
          <a:p>
            <a:pPr marL="917280" lvl="1" indent="-4572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Courier New" charset="0"/>
              <a:buChar char="o"/>
            </a:pPr>
            <a:endParaRPr lang="vi-VN" sz="2400" spc="-1" noProof="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3047193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166254"/>
            <a:ext cx="10512720" cy="669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Tạo trang web với bootstrap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05894" y="1257777"/>
            <a:ext cx="10894375" cy="4811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Bước 1: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B</a:t>
            </a:r>
            <a:r>
              <a:rPr lang="vi-V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ổ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 sung HTML5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doctype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 </a:t>
            </a: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  <a:p>
            <a:pPr marL="288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  <a:p>
            <a:pPr marL="288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  <a:p>
            <a:pPr marL="288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endParaRPr lang="vi-VN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Bước 2: Thêm thẻ &lt;meta&gt;</a:t>
            </a:r>
          </a:p>
          <a:p>
            <a:pPr marL="288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</a:pPr>
            <a:endParaRPr lang="vi-VN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441" y="1757453"/>
            <a:ext cx="4976640" cy="16359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37" y="4309398"/>
            <a:ext cx="9098475" cy="7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102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727244" y="0"/>
            <a:ext cx="10512720" cy="81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Tạo trang web với bootstrap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78" y="1189998"/>
            <a:ext cx="10894375" cy="4811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Bước 3: Thêm container</a:t>
            </a: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Thêm phần tử container để bọc các nội dung của trang web</a:t>
            </a: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.container class cung cấp một container responsive cố định chiều rộng</a:t>
            </a: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.container-fluid cung cấp một container toàn bộ chiều rộng, trải ra toàn bộ chiều rộngn của viewport</a:t>
            </a: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vi-VN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vi-VN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  <a:p>
            <a:pPr marL="685800" lvl="1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endParaRPr lang="vi-VN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Myriad Pro"/>
              <a:ea typeface="Myriad Pro"/>
            </a:endParaRP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Bước 4: Thêm các phần tử vào container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40" y="3992444"/>
            <a:ext cx="46863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938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77043" y="124690"/>
            <a:ext cx="10512720" cy="6561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Ví dụ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21" y="983672"/>
            <a:ext cx="7976382" cy="55599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833403" y="615457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/>
            <a:r>
              <a:rPr lang="en-US" sz="1000" i="1" dirty="0"/>
              <a:t>https://www.w3schools.com/bootstrap/</a:t>
            </a:r>
            <a:r>
              <a:rPr lang="en-US" sz="1000" i="1" dirty="0" err="1"/>
              <a:t>tryit.asp?filename</a:t>
            </a:r>
            <a:r>
              <a:rPr lang="en-US" sz="1000" i="1" dirty="0"/>
              <a:t>=</a:t>
            </a:r>
            <a:r>
              <a:rPr lang="en-US" sz="1000" i="1" dirty="0" err="1"/>
              <a:t>trybs_img_circle&amp;stacked</a:t>
            </a:r>
            <a:r>
              <a:rPr lang="en-US" sz="1000" i="1" dirty="0"/>
              <a:t>=h</a:t>
            </a:r>
          </a:p>
        </p:txBody>
      </p:sp>
    </p:spTree>
    <p:extLst>
      <p:ext uri="{BB962C8B-B14F-4D97-AF65-F5344CB8AC3E}">
        <p14:creationId xmlns:p14="http://schemas.microsoft.com/office/powerpoint/2010/main" val="65712908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207818"/>
            <a:ext cx="10512720" cy="6561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vi-VN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 Semibold"/>
                <a:ea typeface="Myriad Pro Semibold"/>
              </a:rPr>
              <a:t>Hệ thống grid của bootstrap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80" y="1231561"/>
            <a:ext cx="10894375" cy="48111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Hệ thống grid của Bootstrap cho phép một trang lên đến 12 cột</a:t>
            </a: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Nếu không muốn sử dụng riêng tất cả 12 cột, có thể nhóm các cột với nhau để tạo ra các cột rộng hơn.</a:t>
            </a:r>
          </a:p>
          <a:p>
            <a:pPr marL="228600" indent="-22572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/>
              <a:buChar char="•"/>
            </a:pPr>
            <a:r>
              <a:rPr lang="vi-VN" sz="2600" spc="-1" noProof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Pro"/>
                <a:ea typeface="Myriad Pro"/>
              </a:rPr>
              <a:t>Hệ thống grid của bootstrap là responsive và các cột sẽ tự động sắp xếp lại tùy thuộc vào kích thước của màn hình.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1" y="3651203"/>
            <a:ext cx="10502610" cy="23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260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Theme2" id="{921D18D6-D65F-794D-ADD9-75A89E35E7BD}" vid="{1072CA7A-7E18-B04E-9305-FF69DB3564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SlideTheme2</Template>
  <TotalTime>3269</TotalTime>
  <Words>637</Words>
  <Application>Microsoft Office PowerPoint</Application>
  <PresentationFormat>Widescreen</PresentationFormat>
  <Paragraphs>123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Courier New</vt:lpstr>
      <vt:lpstr>Myriad Pro</vt:lpstr>
      <vt:lpstr>Myriad Pro Semibold</vt:lpstr>
      <vt:lpstr>Wingdings</vt:lpstr>
      <vt:lpstr>SlideTheme2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12 Phương thức</dc:title>
  <dc:creator>Nhật Nguyễn Khắc</dc:creator>
  <cp:lastModifiedBy>Khoa Nguyen</cp:lastModifiedBy>
  <cp:revision>58</cp:revision>
  <dcterms:created xsi:type="dcterms:W3CDTF">2018-02-10T04:19:29Z</dcterms:created>
  <dcterms:modified xsi:type="dcterms:W3CDTF">2019-09-14T03:24:22Z</dcterms:modified>
</cp:coreProperties>
</file>